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B3B59-B088-4313-A11A-70658AFC885E}" type="datetimeFigureOut">
              <a:rPr lang="en-GB" smtClean="0"/>
              <a:t>10/01/2025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1B8671-C9AC-4303-B47F-1F5756C34541}" type="slidenum">
              <a:rPr lang="en-GB" smtClean="0"/>
              <a:t>‹#›</a:t>
            </a:fld>
            <a:endParaRPr lang="en-GB"/>
          </a:p>
        </p:txBody>
      </p:sp>
    </p:spTree>
    <p:extLst>
      <p:ext uri="{BB962C8B-B14F-4D97-AF65-F5344CB8AC3E}">
        <p14:creationId xmlns:p14="http://schemas.microsoft.com/office/powerpoint/2010/main" val="47056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1B8671-C9AC-4303-B47F-1F5756C34541}" type="slidenum">
              <a:rPr lang="en-GB" smtClean="0"/>
              <a:t>1</a:t>
            </a:fld>
            <a:endParaRPr lang="en-GB"/>
          </a:p>
        </p:txBody>
      </p:sp>
    </p:spTree>
    <p:extLst>
      <p:ext uri="{BB962C8B-B14F-4D97-AF65-F5344CB8AC3E}">
        <p14:creationId xmlns:p14="http://schemas.microsoft.com/office/powerpoint/2010/main" val="2615873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194329" y="90440"/>
            <a:ext cx="4163470" cy="664049"/>
          </a:xfrm>
          <a:prstGeom prst="rect">
            <a:avLst/>
          </a:prstGeom>
          <a:noFill/>
          <a:ln w="28575" algn="in">
            <a:solidFill>
              <a:schemeClr val="accent5"/>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Sassoon Penpals" panose="02000400000000000000" pitchFamily="50" charset="0"/>
              </a:rPr>
              <a:t>Year 1 – Robin Class </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000" dirty="0">
                <a:solidFill>
                  <a:srgbClr val="000000"/>
                </a:solidFill>
                <a:latin typeface="Sassoon Penpals" panose="02000400000000000000" pitchFamily="50" charset="0"/>
              </a:rPr>
              <a:t>Spring Term Learning Map </a:t>
            </a:r>
            <a:endParaRPr kumimoji="0" lang="en-GB" altLang="en-US" sz="2000" b="0" i="0" u="none" strike="noStrike" cap="none" normalizeH="0" baseline="0" dirty="0">
              <a:ln>
                <a:noFill/>
              </a:ln>
              <a:solidFill>
                <a:srgbClr val="000000"/>
              </a:solidFill>
              <a:effectLst/>
              <a:latin typeface="Sassoon Penpals" panose="02000400000000000000" pitchFamily="50" charset="0"/>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448069892"/>
              </p:ext>
            </p:extLst>
          </p:nvPr>
        </p:nvGraphicFramePr>
        <p:xfrm>
          <a:off x="4464117" y="38924"/>
          <a:ext cx="3686721" cy="2682240"/>
        </p:xfrm>
        <a:graphic>
          <a:graphicData uri="http://schemas.openxmlformats.org/drawingml/2006/table">
            <a:tbl>
              <a:tblPr firstRow="1" bandRow="1">
                <a:tableStyleId>{7DF18680-E054-41AD-8BC1-D1AEF772440D}</a:tableStyleId>
              </a:tblPr>
              <a:tblGrid>
                <a:gridCol w="3686721">
                  <a:extLst>
                    <a:ext uri="{9D8B030D-6E8A-4147-A177-3AD203B41FA5}">
                      <a16:colId xmlns:a16="http://schemas.microsoft.com/office/drawing/2014/main" val="1337843456"/>
                    </a:ext>
                  </a:extLst>
                </a:gridCol>
              </a:tblGrid>
              <a:tr h="367492">
                <a:tc>
                  <a:txBody>
                    <a:bodyPr/>
                    <a:lstStyle/>
                    <a:p>
                      <a:r>
                        <a:rPr lang="en-GB" sz="2000" dirty="0">
                          <a:latin typeface="Sassoon Penpals" panose="02000400000000000000" pitchFamily="50" charset="0"/>
                        </a:rPr>
                        <a:t>English </a:t>
                      </a:r>
                    </a:p>
                  </a:txBody>
                  <a:tcPr anchor="ctr"/>
                </a:tc>
                <a:extLst>
                  <a:ext uri="{0D108BD9-81ED-4DB2-BD59-A6C34878D82A}">
                    <a16:rowId xmlns:a16="http://schemas.microsoft.com/office/drawing/2014/main" val="1786578608"/>
                  </a:ext>
                </a:extLst>
              </a:tr>
              <a:tr h="2120147">
                <a:tc>
                  <a:txBody>
                    <a:bodyPr/>
                    <a:lstStyle/>
                    <a:p>
                      <a:r>
                        <a:rPr lang="en-GB" sz="1800" dirty="0">
                          <a:latin typeface="Sassoon Penpals" panose="02000400000000000000" pitchFamily="50" charset="0"/>
                        </a:rPr>
                        <a:t>Across the spring term, we will exploring a range of texts such as </a:t>
                      </a:r>
                      <a:r>
                        <a:rPr lang="en-GB" sz="1800" i="1" dirty="0">
                          <a:latin typeface="Sassoon Penpals" panose="02000400000000000000" pitchFamily="50" charset="0"/>
                        </a:rPr>
                        <a:t>Stanley’s Stick</a:t>
                      </a:r>
                      <a:r>
                        <a:rPr lang="en-GB" sz="1800" dirty="0">
                          <a:latin typeface="Sassoon Penpals" panose="02000400000000000000" pitchFamily="50" charset="0"/>
                        </a:rPr>
                        <a:t>, </a:t>
                      </a:r>
                      <a:r>
                        <a:rPr lang="en-GB" sz="1800" i="1" dirty="0">
                          <a:latin typeface="Sassoon Penpals" panose="02000400000000000000" pitchFamily="50" charset="0"/>
                        </a:rPr>
                        <a:t>Ruby’s Worry </a:t>
                      </a:r>
                      <a:r>
                        <a:rPr lang="en-GB" sz="1800" dirty="0">
                          <a:latin typeface="Sassoon Penpals" panose="02000400000000000000" pitchFamily="50" charset="0"/>
                        </a:rPr>
                        <a:t>and </a:t>
                      </a:r>
                      <a:r>
                        <a:rPr lang="en-GB" sz="1800" i="1" dirty="0">
                          <a:latin typeface="Sassoon Penpals" panose="02000400000000000000" pitchFamily="50" charset="0"/>
                        </a:rPr>
                        <a:t>Oi Frog</a:t>
                      </a:r>
                      <a:r>
                        <a:rPr lang="en-GB" sz="1800" i="0" dirty="0">
                          <a:latin typeface="Sassoon Penpals" panose="02000400000000000000" pitchFamily="50" charset="0"/>
                        </a:rPr>
                        <a:t>. We will be writing a mix of text-types like narratives, rules an recount and investigating poetry. Children will continue to practise writing ‘golden sentences’ and also developing ideas using their </a:t>
                      </a:r>
                      <a:r>
                        <a:rPr lang="en-GB" sz="1800" i="0">
                          <a:latin typeface="Sassoon Penpals" panose="02000400000000000000" pitchFamily="50" charset="0"/>
                        </a:rPr>
                        <a:t>imagination in their </a:t>
                      </a:r>
                      <a:r>
                        <a:rPr lang="en-GB" sz="1800" i="0" dirty="0">
                          <a:latin typeface="Sassoon Penpals" panose="02000400000000000000" pitchFamily="50" charset="0"/>
                        </a:rPr>
                        <a:t>writing. </a:t>
                      </a:r>
                      <a:endParaRPr lang="en-GB" sz="1800" i="1" dirty="0">
                        <a:latin typeface="Sassoon Penpals" panose="02000400000000000000" pitchFamily="50" charset="0"/>
                      </a:endParaRP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43537584"/>
              </p:ext>
            </p:extLst>
          </p:nvPr>
        </p:nvGraphicFramePr>
        <p:xfrm>
          <a:off x="8228903" y="90440"/>
          <a:ext cx="3823397" cy="2516386"/>
        </p:xfrm>
        <a:graphic>
          <a:graphicData uri="http://schemas.openxmlformats.org/drawingml/2006/table">
            <a:tbl>
              <a:tblPr firstRow="1" bandRow="1">
                <a:tableStyleId>{7DF18680-E054-41AD-8BC1-D1AEF772440D}</a:tableStyleId>
              </a:tblPr>
              <a:tblGrid>
                <a:gridCol w="3823397">
                  <a:extLst>
                    <a:ext uri="{9D8B030D-6E8A-4147-A177-3AD203B41FA5}">
                      <a16:colId xmlns:a16="http://schemas.microsoft.com/office/drawing/2014/main" val="1337843456"/>
                    </a:ext>
                  </a:extLst>
                </a:gridCol>
              </a:tblGrid>
              <a:tr h="414089">
                <a:tc>
                  <a:txBody>
                    <a:bodyPr/>
                    <a:lstStyle/>
                    <a:p>
                      <a:r>
                        <a:rPr lang="en-GB" sz="2000" dirty="0">
                          <a:latin typeface="Sassoon Penpals" panose="02000400000000000000" pitchFamily="50" charset="0"/>
                        </a:rPr>
                        <a:t>Maths</a:t>
                      </a:r>
                    </a:p>
                  </a:txBody>
                  <a:tcPr anchor="ctr"/>
                </a:tc>
                <a:extLst>
                  <a:ext uri="{0D108BD9-81ED-4DB2-BD59-A6C34878D82A}">
                    <a16:rowId xmlns:a16="http://schemas.microsoft.com/office/drawing/2014/main" val="1786578608"/>
                  </a:ext>
                </a:extLst>
              </a:tr>
              <a:tr h="2102297">
                <a:tc>
                  <a:txBody>
                    <a:bodyPr/>
                    <a:lstStyle/>
                    <a:p>
                      <a:r>
                        <a:rPr lang="en-GB" sz="1800" dirty="0">
                          <a:latin typeface="Sassoon Penpals" panose="02000400000000000000" pitchFamily="50" charset="0"/>
                        </a:rPr>
                        <a:t>In Spring 1, our geometry focus will be on 2D and 3D shapes. We will learn about measurements, including length, height and mass. We will consolidate addition and subtraction with numbers up to 20. In Spring 2, we be looking at money and recognising coins. We will also start to count in 2s, 5s and 10s.</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144497756"/>
              </p:ext>
            </p:extLst>
          </p:nvPr>
        </p:nvGraphicFramePr>
        <p:xfrm>
          <a:off x="201137" y="826206"/>
          <a:ext cx="4163471" cy="1864588"/>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01548">
                <a:tc>
                  <a:txBody>
                    <a:bodyPr/>
                    <a:lstStyle/>
                    <a:p>
                      <a:r>
                        <a:rPr lang="en-GB" sz="2000" dirty="0">
                          <a:latin typeface="Sassoon Penpals" panose="02000400000000000000" pitchFamily="50" charset="0"/>
                        </a:rPr>
                        <a:t>Phonics</a:t>
                      </a:r>
                    </a:p>
                  </a:txBody>
                  <a:tcPr anchor="ctr"/>
                </a:tc>
                <a:extLst>
                  <a:ext uri="{0D108BD9-81ED-4DB2-BD59-A6C34878D82A}">
                    <a16:rowId xmlns:a16="http://schemas.microsoft.com/office/drawing/2014/main" val="1786578608"/>
                  </a:ext>
                </a:extLst>
              </a:tr>
              <a:tr h="1371697">
                <a:tc>
                  <a:txBody>
                    <a:bodyPr/>
                    <a:lstStyle/>
                    <a:p>
                      <a:r>
                        <a:rPr lang="en-GB" sz="1800" dirty="0">
                          <a:latin typeface="Sassoon Penpals" panose="02000400000000000000" pitchFamily="50" charset="0"/>
                        </a:rPr>
                        <a:t>Across the Spring term, we will continue to learn the Phase 5 graphemes. We will focus on practising our graphemes by sound-talking, blending and segmenting. Additionally, we will be building on our bank of tricky words. </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3727733199"/>
              </p:ext>
            </p:extLst>
          </p:nvPr>
        </p:nvGraphicFramePr>
        <p:xfrm>
          <a:off x="201137" y="2755510"/>
          <a:ext cx="4163471" cy="1881567"/>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18527">
                <a:tc>
                  <a:txBody>
                    <a:bodyPr/>
                    <a:lstStyle/>
                    <a:p>
                      <a:r>
                        <a:rPr lang="en-GB" sz="2000" dirty="0">
                          <a:latin typeface="Sassoon Penpals" panose="02000400000000000000" pitchFamily="50" charset="0"/>
                        </a:rPr>
                        <a:t>Science </a:t>
                      </a:r>
                    </a:p>
                  </a:txBody>
                  <a:tcPr anchor="ctr"/>
                </a:tc>
                <a:extLst>
                  <a:ext uri="{0D108BD9-81ED-4DB2-BD59-A6C34878D82A}">
                    <a16:rowId xmlns:a16="http://schemas.microsoft.com/office/drawing/2014/main" val="1786578608"/>
                  </a:ext>
                </a:extLst>
              </a:tr>
              <a:tr h="1354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Our topic for Spring 1 is ‘Humans’. We will focus on the human body and our five senses. We will also explore what is a healthy lifestyle. In Spring 2, we will move on to ‘Plants’ and investigate the nature to help us explore the common trees and flowers. </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248909159"/>
              </p:ext>
            </p:extLst>
          </p:nvPr>
        </p:nvGraphicFramePr>
        <p:xfrm>
          <a:off x="201137" y="4701792"/>
          <a:ext cx="4163471" cy="2144140"/>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06780">
                <a:tc>
                  <a:txBody>
                    <a:bodyPr/>
                    <a:lstStyle/>
                    <a:p>
                      <a:r>
                        <a:rPr lang="en-GB" sz="2000" dirty="0">
                          <a:latin typeface="Sassoon Penpals" panose="02000400000000000000" pitchFamily="50" charset="0"/>
                        </a:rPr>
                        <a:t>History </a:t>
                      </a:r>
                    </a:p>
                  </a:txBody>
                  <a:tcPr anchor="ctr"/>
                </a:tc>
                <a:extLst>
                  <a:ext uri="{0D108BD9-81ED-4DB2-BD59-A6C34878D82A}">
                    <a16:rowId xmlns:a16="http://schemas.microsoft.com/office/drawing/2014/main" val="1786578608"/>
                  </a:ext>
                </a:extLst>
              </a:tr>
              <a:tr h="1614203">
                <a:tc>
                  <a:txBody>
                    <a:bodyPr/>
                    <a:lstStyle/>
                    <a:p>
                      <a:r>
                        <a:rPr lang="en-GB" sz="1800" dirty="0">
                          <a:latin typeface="Sassoon Penpals" panose="02000400000000000000" pitchFamily="50" charset="0"/>
                        </a:rPr>
                        <a:t>Our topic in Spring 1 focuses on ‘Medicine’ and specifically Florence Nightingale and the legacy she left in the world of medicine. In Spring 2, we will explore ‘The Grove Primary School’ as part of our local history unit and learn about the history of our school and the school building.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859557734"/>
              </p:ext>
            </p:extLst>
          </p:nvPr>
        </p:nvGraphicFramePr>
        <p:xfrm>
          <a:off x="4479269" y="4628256"/>
          <a:ext cx="1783351" cy="2225873"/>
        </p:xfrm>
        <a:graphic>
          <a:graphicData uri="http://schemas.openxmlformats.org/drawingml/2006/table">
            <a:tbl>
              <a:tblPr firstRow="1" bandRow="1">
                <a:tableStyleId>{7DF18680-E054-41AD-8BC1-D1AEF772440D}</a:tableStyleId>
              </a:tblPr>
              <a:tblGrid>
                <a:gridCol w="1783351">
                  <a:extLst>
                    <a:ext uri="{9D8B030D-6E8A-4147-A177-3AD203B41FA5}">
                      <a16:colId xmlns:a16="http://schemas.microsoft.com/office/drawing/2014/main" val="1337843456"/>
                    </a:ext>
                  </a:extLst>
                </a:gridCol>
              </a:tblGrid>
              <a:tr h="413376">
                <a:tc>
                  <a:txBody>
                    <a:bodyPr/>
                    <a:lstStyle/>
                    <a:p>
                      <a:r>
                        <a:rPr lang="en-GB" sz="2000" dirty="0">
                          <a:latin typeface="Sassoon Penpals" panose="02000400000000000000" pitchFamily="50" charset="0"/>
                        </a:rPr>
                        <a:t>Art</a:t>
                      </a:r>
                    </a:p>
                  </a:txBody>
                  <a:tcPr anchor="ctr"/>
                </a:tc>
                <a:extLst>
                  <a:ext uri="{0D108BD9-81ED-4DB2-BD59-A6C34878D82A}">
                    <a16:rowId xmlns:a16="http://schemas.microsoft.com/office/drawing/2014/main" val="1786578608"/>
                  </a:ext>
                </a:extLst>
              </a:tr>
              <a:tr h="1812497">
                <a:tc>
                  <a:txBody>
                    <a:bodyPr/>
                    <a:lstStyle/>
                    <a:p>
                      <a:r>
                        <a:rPr lang="en-GB" sz="1800" dirty="0">
                          <a:latin typeface="Sassoon Penpals" panose="02000400000000000000" pitchFamily="50" charset="0"/>
                        </a:rPr>
                        <a:t>Our art units this term focuses on the nature. The two respective units are ‘Landscapes’ and ‘In the Jungle’. </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4077597179"/>
              </p:ext>
            </p:extLst>
          </p:nvPr>
        </p:nvGraphicFramePr>
        <p:xfrm>
          <a:off x="10075168" y="4088809"/>
          <a:ext cx="1977132" cy="2753951"/>
        </p:xfrm>
        <a:graphic>
          <a:graphicData uri="http://schemas.openxmlformats.org/drawingml/2006/table">
            <a:tbl>
              <a:tblPr firstRow="1" bandRow="1">
                <a:tableStyleId>{7DF18680-E054-41AD-8BC1-D1AEF772440D}</a:tableStyleId>
              </a:tblPr>
              <a:tblGrid>
                <a:gridCol w="1977132">
                  <a:extLst>
                    <a:ext uri="{9D8B030D-6E8A-4147-A177-3AD203B41FA5}">
                      <a16:colId xmlns:a16="http://schemas.microsoft.com/office/drawing/2014/main" val="1337843456"/>
                    </a:ext>
                  </a:extLst>
                </a:gridCol>
              </a:tblGrid>
              <a:tr h="584734">
                <a:tc>
                  <a:txBody>
                    <a:bodyPr/>
                    <a:lstStyle/>
                    <a:p>
                      <a:r>
                        <a:rPr lang="en-GB" sz="2000" dirty="0">
                          <a:latin typeface="Sassoon Penpals" panose="02000400000000000000" pitchFamily="50" charset="0"/>
                        </a:rPr>
                        <a:t>Computing</a:t>
                      </a:r>
                    </a:p>
                  </a:txBody>
                  <a:tcPr anchor="ctr"/>
                </a:tc>
                <a:extLst>
                  <a:ext uri="{0D108BD9-81ED-4DB2-BD59-A6C34878D82A}">
                    <a16:rowId xmlns:a16="http://schemas.microsoft.com/office/drawing/2014/main" val="1786578608"/>
                  </a:ext>
                </a:extLst>
              </a:tr>
              <a:tr h="2169217">
                <a:tc>
                  <a:txBody>
                    <a:bodyPr/>
                    <a:lstStyle/>
                    <a:p>
                      <a:r>
                        <a:rPr lang="en-GB" sz="1800" dirty="0">
                          <a:latin typeface="Sassoon Penpals" panose="02000400000000000000" pitchFamily="50" charset="0"/>
                        </a:rPr>
                        <a:t>Children will learn how to program a robot and make short algorithms using the Bee-Bots. Then, they will explore how to label, sort and group data. </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931526939"/>
              </p:ext>
            </p:extLst>
          </p:nvPr>
        </p:nvGraphicFramePr>
        <p:xfrm>
          <a:off x="10070874" y="2690794"/>
          <a:ext cx="1981426" cy="1314047"/>
        </p:xfrm>
        <a:graphic>
          <a:graphicData uri="http://schemas.openxmlformats.org/drawingml/2006/table">
            <a:tbl>
              <a:tblPr firstRow="1" bandRow="1">
                <a:tableStyleId>{7DF18680-E054-41AD-8BC1-D1AEF772440D}</a:tableStyleId>
              </a:tblPr>
              <a:tblGrid>
                <a:gridCol w="1981426">
                  <a:extLst>
                    <a:ext uri="{9D8B030D-6E8A-4147-A177-3AD203B41FA5}">
                      <a16:colId xmlns:a16="http://schemas.microsoft.com/office/drawing/2014/main" val="1337843456"/>
                    </a:ext>
                  </a:extLst>
                </a:gridCol>
              </a:tblGrid>
              <a:tr h="351525">
                <a:tc>
                  <a:txBody>
                    <a:bodyPr/>
                    <a:lstStyle/>
                    <a:p>
                      <a:r>
                        <a:rPr lang="en-GB" sz="2000" dirty="0">
                          <a:latin typeface="Sassoon Penpals" panose="02000400000000000000" pitchFamily="50" charset="0"/>
                        </a:rPr>
                        <a:t>PSHE</a:t>
                      </a:r>
                    </a:p>
                  </a:txBody>
                  <a:tcPr anchor="ctr"/>
                </a:tc>
                <a:extLst>
                  <a:ext uri="{0D108BD9-81ED-4DB2-BD59-A6C34878D82A}">
                    <a16:rowId xmlns:a16="http://schemas.microsoft.com/office/drawing/2014/main" val="1786578608"/>
                  </a:ext>
                </a:extLst>
              </a:tr>
              <a:tr h="917807">
                <a:tc>
                  <a:txBody>
                    <a:bodyPr/>
                    <a:lstStyle/>
                    <a:p>
                      <a:r>
                        <a:rPr lang="en-GB" sz="1800" dirty="0">
                          <a:latin typeface="Sassoon Penpals" panose="02000400000000000000" pitchFamily="50" charset="0"/>
                        </a:rPr>
                        <a:t>Our Spring units are ‘Dreams and Goals’ and ‘Healthy Me’.</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1427824399"/>
              </p:ext>
            </p:extLst>
          </p:nvPr>
        </p:nvGraphicFramePr>
        <p:xfrm>
          <a:off x="8262148" y="2690794"/>
          <a:ext cx="1716860" cy="1902823"/>
        </p:xfrm>
        <a:graphic>
          <a:graphicData uri="http://schemas.openxmlformats.org/drawingml/2006/table">
            <a:tbl>
              <a:tblPr firstRow="1" bandRow="1">
                <a:tableStyleId>{7DF18680-E054-41AD-8BC1-D1AEF772440D}</a:tableStyleId>
              </a:tblPr>
              <a:tblGrid>
                <a:gridCol w="1716860">
                  <a:extLst>
                    <a:ext uri="{9D8B030D-6E8A-4147-A177-3AD203B41FA5}">
                      <a16:colId xmlns:a16="http://schemas.microsoft.com/office/drawing/2014/main" val="1337843456"/>
                    </a:ext>
                  </a:extLst>
                </a:gridCol>
              </a:tblGrid>
              <a:tr h="439783">
                <a:tc>
                  <a:txBody>
                    <a:bodyPr/>
                    <a:lstStyle/>
                    <a:p>
                      <a:r>
                        <a:rPr lang="en-GB" sz="2000" dirty="0">
                          <a:latin typeface="Sassoon Penpals" panose="02000400000000000000" pitchFamily="50" charset="0"/>
                        </a:rPr>
                        <a:t>RE</a:t>
                      </a:r>
                    </a:p>
                  </a:txBody>
                  <a:tcPr anchor="ctr"/>
                </a:tc>
                <a:extLst>
                  <a:ext uri="{0D108BD9-81ED-4DB2-BD59-A6C34878D82A}">
                    <a16:rowId xmlns:a16="http://schemas.microsoft.com/office/drawing/2014/main" val="1786578608"/>
                  </a:ext>
                </a:extLst>
              </a:tr>
              <a:tr h="14194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We will introduce a new religion – ‘Hinduism’ and learn about the Easter story. </a:t>
                      </a:r>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679389186"/>
              </p:ext>
            </p:extLst>
          </p:nvPr>
        </p:nvGraphicFramePr>
        <p:xfrm>
          <a:off x="8228903" y="4628936"/>
          <a:ext cx="1783351" cy="2194937"/>
        </p:xfrm>
        <a:graphic>
          <a:graphicData uri="http://schemas.openxmlformats.org/drawingml/2006/table">
            <a:tbl>
              <a:tblPr firstRow="1" bandRow="1">
                <a:tableStyleId>{7DF18680-E054-41AD-8BC1-D1AEF772440D}</a:tableStyleId>
              </a:tblPr>
              <a:tblGrid>
                <a:gridCol w="1783351">
                  <a:extLst>
                    <a:ext uri="{9D8B030D-6E8A-4147-A177-3AD203B41FA5}">
                      <a16:colId xmlns:a16="http://schemas.microsoft.com/office/drawing/2014/main" val="1337843456"/>
                    </a:ext>
                  </a:extLst>
                </a:gridCol>
              </a:tblGrid>
              <a:tr h="457577">
                <a:tc>
                  <a:txBody>
                    <a:bodyPr/>
                    <a:lstStyle/>
                    <a:p>
                      <a:r>
                        <a:rPr lang="en-GB" sz="2000" dirty="0">
                          <a:latin typeface="Sassoon Penpals" panose="02000400000000000000" pitchFamily="50" charset="0"/>
                        </a:rPr>
                        <a:t>PE</a:t>
                      </a:r>
                    </a:p>
                  </a:txBody>
                  <a:tcPr anchor="ctr"/>
                </a:tc>
                <a:extLst>
                  <a:ext uri="{0D108BD9-81ED-4DB2-BD59-A6C34878D82A}">
                    <a16:rowId xmlns:a16="http://schemas.microsoft.com/office/drawing/2014/main" val="1786578608"/>
                  </a:ext>
                </a:extLst>
              </a:tr>
              <a:tr h="1737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We will learn the basics of invasion games and playing in teams in Spring 1. We will be swimming in Spring 2. </a:t>
                      </a:r>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614B8E49-FF1B-4C0F-A659-326E9F34802C}"/>
              </a:ext>
            </a:extLst>
          </p:cNvPr>
          <p:cNvGraphicFramePr>
            <a:graphicFrameLocks noGrp="1"/>
          </p:cNvGraphicFramePr>
          <p:nvPr>
            <p:extLst>
              <p:ext uri="{D42A27DB-BD31-4B8C-83A1-F6EECF244321}">
                <p14:modId xmlns:p14="http://schemas.microsoft.com/office/powerpoint/2010/main" val="3517467532"/>
              </p:ext>
            </p:extLst>
          </p:nvPr>
        </p:nvGraphicFramePr>
        <p:xfrm>
          <a:off x="6299550" y="4625845"/>
          <a:ext cx="1866440" cy="2206073"/>
        </p:xfrm>
        <a:graphic>
          <a:graphicData uri="http://schemas.openxmlformats.org/drawingml/2006/table">
            <a:tbl>
              <a:tblPr firstRow="1" bandRow="1">
                <a:tableStyleId>{7DF18680-E054-41AD-8BC1-D1AEF772440D}</a:tableStyleId>
              </a:tblPr>
              <a:tblGrid>
                <a:gridCol w="1866440">
                  <a:extLst>
                    <a:ext uri="{9D8B030D-6E8A-4147-A177-3AD203B41FA5}">
                      <a16:colId xmlns:a16="http://schemas.microsoft.com/office/drawing/2014/main" val="1337843456"/>
                    </a:ext>
                  </a:extLst>
                </a:gridCol>
              </a:tblGrid>
              <a:tr h="425731">
                <a:tc>
                  <a:txBody>
                    <a:bodyPr/>
                    <a:lstStyle/>
                    <a:p>
                      <a:r>
                        <a:rPr lang="en-GB" sz="2000" dirty="0">
                          <a:latin typeface="Sassoon Penpals" panose="02000400000000000000" pitchFamily="50" charset="0"/>
                        </a:rPr>
                        <a:t>DT</a:t>
                      </a:r>
                    </a:p>
                  </a:txBody>
                  <a:tcPr anchor="ctr"/>
                </a:tc>
                <a:extLst>
                  <a:ext uri="{0D108BD9-81ED-4DB2-BD59-A6C34878D82A}">
                    <a16:rowId xmlns:a16="http://schemas.microsoft.com/office/drawing/2014/main" val="1786578608"/>
                  </a:ext>
                </a:extLst>
              </a:tr>
              <a:tr h="1780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In Spring 1, we will be creating our own ‘Portable Snack’. In Spring 2, we will explore and create ‘Sliders’. </a:t>
                      </a:r>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71600C2F-EC17-4378-B5AB-FE9E381046E7}"/>
              </a:ext>
            </a:extLst>
          </p:cNvPr>
          <p:cNvGraphicFramePr>
            <a:graphicFrameLocks noGrp="1"/>
          </p:cNvGraphicFramePr>
          <p:nvPr>
            <p:extLst>
              <p:ext uri="{D42A27DB-BD31-4B8C-83A1-F6EECF244321}">
                <p14:modId xmlns:p14="http://schemas.microsoft.com/office/powerpoint/2010/main" val="2700727101"/>
              </p:ext>
            </p:extLst>
          </p:nvPr>
        </p:nvGraphicFramePr>
        <p:xfrm>
          <a:off x="4479269" y="2747597"/>
          <a:ext cx="3686721" cy="1859280"/>
        </p:xfrm>
        <a:graphic>
          <a:graphicData uri="http://schemas.openxmlformats.org/drawingml/2006/table">
            <a:tbl>
              <a:tblPr firstRow="1" bandRow="1">
                <a:tableStyleId>{7DF18680-E054-41AD-8BC1-D1AEF772440D}</a:tableStyleId>
              </a:tblPr>
              <a:tblGrid>
                <a:gridCol w="3686721">
                  <a:extLst>
                    <a:ext uri="{9D8B030D-6E8A-4147-A177-3AD203B41FA5}">
                      <a16:colId xmlns:a16="http://schemas.microsoft.com/office/drawing/2014/main" val="1337843456"/>
                    </a:ext>
                  </a:extLst>
                </a:gridCol>
              </a:tblGrid>
              <a:tr h="271009">
                <a:tc>
                  <a:txBody>
                    <a:bodyPr/>
                    <a:lstStyle/>
                    <a:p>
                      <a:r>
                        <a:rPr lang="en-GB" sz="2000" dirty="0">
                          <a:latin typeface="Sassoon Penpals" panose="02000400000000000000" pitchFamily="50" charset="0"/>
                        </a:rPr>
                        <a:t>Geography </a:t>
                      </a:r>
                    </a:p>
                  </a:txBody>
                  <a:tcPr anchor="ctr"/>
                </a:tc>
                <a:extLst>
                  <a:ext uri="{0D108BD9-81ED-4DB2-BD59-A6C34878D82A}">
                    <a16:rowId xmlns:a16="http://schemas.microsoft.com/office/drawing/2014/main" val="1786578608"/>
                  </a:ext>
                </a:extLst>
              </a:tr>
              <a:tr h="1157479">
                <a:tc>
                  <a:txBody>
                    <a:bodyPr/>
                    <a:lstStyle/>
                    <a:p>
                      <a:r>
                        <a:rPr lang="en-GB" sz="1800" dirty="0">
                          <a:latin typeface="Sassoon Penpals" panose="02000400000000000000" pitchFamily="50" charset="0"/>
                        </a:rPr>
                        <a:t>We continue to explore about the Earth. Children will learn about the continents, oceans, climate and weather of the earth. We will also focus on map skills, compass directions and human vs physical features. </a:t>
                      </a: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2BC8FF-D64D-430B-B35D-F2C5F72C9672}">
  <ds:schemaRefs>
    <ds:schemaRef ds:uri="http://schemas.microsoft.com/office/2006/documentManagement/types"/>
    <ds:schemaRef ds:uri="http://purl.org/dc/terms/"/>
    <ds:schemaRef ds:uri="http://www.w3.org/XML/1998/namespace"/>
    <ds:schemaRef ds:uri="d4bfe957-5417-4326-b3ca-2e7faf1b0fa8"/>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566cb0dc-d351-45af-9abe-2a4c6f397d9b"/>
    <ds:schemaRef ds:uri="http://purl.org/dc/dcmitype/"/>
  </ds:schemaRefs>
</ds:datastoreItem>
</file>

<file path=customXml/itemProps2.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06EBA1-5A79-4761-A012-E55BEBBD7A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755</TotalTime>
  <Words>482</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 Penpals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Jinjue Lin</cp:lastModifiedBy>
  <cp:revision>66</cp:revision>
  <dcterms:created xsi:type="dcterms:W3CDTF">2022-01-07T10:34:56Z</dcterms:created>
  <dcterms:modified xsi:type="dcterms:W3CDTF">2025-01-10T07:57:10Z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